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1A5E5C0-0886-45A4-B643-C75A0B7F0F58}">
          <p14:sldIdLst>
            <p14:sldId id="259"/>
            <p14:sldId id="260"/>
            <p14:sldId id="261"/>
            <p14:sldId id="257"/>
            <p14:sldId id="258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66FF"/>
    <a:srgbClr val="CC00CC"/>
    <a:srgbClr val="0066CC"/>
    <a:srgbClr val="FFFF66"/>
    <a:srgbClr val="3399FF"/>
    <a:srgbClr val="FF6600"/>
    <a:srgbClr val="D9FF19"/>
    <a:srgbClr val="D75B5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91CF-E54E-4F89-9401-14F86F8E8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D2295-E308-4C4A-8CDB-EA01960D4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873E-EEE0-4BD5-AD3C-C691088B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022A1-DC47-455E-820F-72EB8A43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B04BD-3D2D-4F27-BA92-428F4A9C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159E-4936-42DA-9020-E6B28B8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CA351-05B0-4C70-8D2E-79B60FE03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EE91-6D7B-45CA-B7C5-C7210B8E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7B17-2047-4290-BDFE-18FFB162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4D7A6-46A0-4233-BE58-42C7D6FC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FD818-5568-4CF3-BB47-1A66F8CF4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6618B-FFA3-4986-BBF5-FBB65077A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70A9-3F7E-4A2D-89A1-87525460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6D7-593B-4418-A596-106B1AD6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EE07-2587-4B00-A5C6-A8FEEB5F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2D3C-9BB6-42E4-B093-F390F2D8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2D34-1489-4168-AD2E-530ABE49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F74C-762C-48DF-ADA6-8969A407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EEAB1-1A94-470F-A133-8FA4CA18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F22C7-2838-47EB-99AE-F42D18A5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9774-D219-47CA-8934-D08D6DB6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8BB9A-EB33-4EBE-9D37-D2ACEDBBE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88A8-8AF8-4C87-A568-80C3B1D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5D2A-62BE-4E0A-A9A5-36A83BE1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E2A4-EB08-413F-A58A-B4C96E25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7E0E-7B76-460C-8F31-5C6AD486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1015-D5F9-4E85-9850-4BAACBC8A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3D9E-D185-4F07-83F5-BFA4C3BDE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6E212-06AD-4F0F-AE33-7E22EEEB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A4148-D4A2-4603-BD46-BFA225FD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4B71D-5C1A-4CF2-98F4-481ED553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7E31-1777-4E3D-A7D4-023FDFA6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23DA4-F4C1-4EAC-A658-CD97AE4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06528-A8FC-4F84-ABB3-097F7A0E3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1E3E0-057F-414E-96A1-024166D1B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253D1-62A9-498C-8A1F-7ACA5037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92DBE-53A0-436F-856A-A476EF7A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CEF5D-4B0C-43F6-95F1-90B6D11F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20F0D-62B3-4007-93DE-AD19546A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D76D-F545-41B6-B907-195C4A55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7F614-34E9-45CF-9DC9-E60806BB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70832-411A-4CC3-BC9F-9EAEEED2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F392E-AB2D-4025-BF39-588C7C76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2D08F-79A3-4380-A3D5-C16838CB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AF745-1A10-45BF-9E35-AF35AC4F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58E24-F7CC-4F30-865A-D33AE246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1EB6-CF4F-4EAB-81C4-8B95953D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A8E7-FE72-4D55-A1F3-F17B37B9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7914-330A-4620-9785-CB67E9D3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05CDE-B58C-4BA4-B3CC-4A1AFE8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181F4-4ECB-4E73-8A03-D561BFE2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35EE9-177D-4158-8BFD-19175CC1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AA2C-2044-4F44-8F96-1CB57967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75BB9-EEE0-4BEA-9B61-D652510FB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6C4AC-2CEF-4580-B290-D53502BF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37ADB-8B98-4E63-84ED-1551EAEB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EA915-106C-4938-B7EF-4BE1DAE2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7E5C-0798-4B25-9EA3-3982ABCD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FBE8F-948B-45AC-B4F2-C15F2E69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CDFB-6920-4BFF-A9F5-41427477C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7ECB-15B0-4AB1-994C-194C7B930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42F5-9463-4C56-A568-A449389A9BC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B04E9-461B-452F-B504-D4231C8C6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530F-4196-4A6D-BB4E-33A67F799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C6D4-6048-414E-A5EA-8148A67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16FB99-2AAE-4F0D-9D52-79E80773A6BF}"/>
              </a:ext>
            </a:extLst>
          </p:cNvPr>
          <p:cNvSpPr/>
          <p:nvPr/>
        </p:nvSpPr>
        <p:spPr>
          <a:xfrm>
            <a:off x="5089153" y="462674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Davat" panose="00000400000000000000" pitchFamily="2" charset="-78"/>
              </a:rPr>
              <a:t>به نام خدا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Davat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AB9539-F66D-4A9F-AEF3-82543B97C62E}"/>
              </a:ext>
            </a:extLst>
          </p:cNvPr>
          <p:cNvSpPr/>
          <p:nvPr/>
        </p:nvSpPr>
        <p:spPr>
          <a:xfrm>
            <a:off x="6847862" y="3429000"/>
            <a:ext cx="39795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تهیه کننده</a:t>
            </a:r>
          </a:p>
          <a:p>
            <a:pPr algn="ctr"/>
            <a:r>
              <a:rPr lang="fa-IR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نفس امامی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E6C7B-637D-48FD-94A9-30D3AAABA914}"/>
              </a:ext>
            </a:extLst>
          </p:cNvPr>
          <p:cNvSpPr/>
          <p:nvPr/>
        </p:nvSpPr>
        <p:spPr>
          <a:xfrm>
            <a:off x="7514619" y="1673107"/>
            <a:ext cx="53751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موضوع </a:t>
            </a:r>
          </a:p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فکیک زباله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DDF70-2E97-4668-8C45-E31B493CD60A}"/>
              </a:ext>
            </a:extLst>
          </p:cNvPr>
          <p:cNvSpPr/>
          <p:nvPr/>
        </p:nvSpPr>
        <p:spPr>
          <a:xfrm>
            <a:off x="6417241" y="5184893"/>
            <a:ext cx="1963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پایه</a:t>
            </a:r>
          </a:p>
          <a:p>
            <a:pPr algn="ctr"/>
            <a:r>
              <a:rPr lang="fa-IR" sz="3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پنجم</a:t>
            </a:r>
            <a:endParaRPr lang="en-US" sz="3600" b="0" cap="none" spc="0" dirty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65118-6D47-4FC1-A4B6-4C9FAE78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00" y="3114012"/>
            <a:ext cx="4141762" cy="4141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E6B46-C33A-4661-8015-2EC0FA42F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000" y1="23500" x2="50000" y2="23500"/>
                        <a14:foregroundMark x1="54000" y1="23500" x2="47774" y2="19764"/>
                        <a14:foregroundMark x1="45277" y1="19408" x2="42000" y2="20500"/>
                        <a14:foregroundMark x1="42000" y1="20500" x2="55750" y2="20000"/>
                        <a14:foregroundMark x1="55750" y1="20000" x2="57250" y2="19500"/>
                        <a14:foregroundMark x1="58000" y1="19500" x2="51293" y2="17153"/>
                        <a14:foregroundMark x1="61585" y1="76474" x2="49404" y2="77591"/>
                        <a14:foregroundMark x1="44250" y1="62000" x2="40750" y2="67500"/>
                        <a14:foregroundMark x1="45750" y1="62250" x2="38500" y2="70750"/>
                        <a14:backgroundMark x1="46500" y1="15750" x2="51750" y2="16500"/>
                        <a14:backgroundMark x1="68750" y1="75500" x2="59500" y2="84250"/>
                        <a14:backgroundMark x1="59500" y1="84250" x2="59500" y2="84500"/>
                        <a14:backgroundMark x1="64000" y1="82500" x2="54750" y2="81500"/>
                        <a14:backgroundMark x1="41500" y1="83250" x2="41500" y2="83250"/>
                        <a14:backgroundMark x1="41500" y1="81750" x2="41750" y2="82500"/>
                        <a14:backgroundMark x1="48750" y1="85500" x2="31750" y2="75250"/>
                        <a14:backgroundMark x1="34000" y1="82500" x2="29500" y2="75250"/>
                        <a14:backgroundMark x1="29500" y1="75250" x2="31000" y2="80000"/>
                        <a14:backgroundMark x1="31750" y1="76750" x2="47000" y2="80750"/>
                        <a14:backgroundMark x1="51250" y1="83250" x2="48500" y2="81500"/>
                        <a14:backgroundMark x1="48500" y1="81500" x2="54250" y2="81500"/>
                        <a14:backgroundMark x1="56500" y1="81750" x2="45500" y2="81750"/>
                        <a14:backgroundMark x1="49500" y1="82250" x2="61250" y2="7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28" y="1243162"/>
            <a:ext cx="2013693" cy="2013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FB4D9-4504-48B3-877A-7231FFC14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500" y1="79167" x2="46500" y2="84000"/>
                        <a14:foregroundMark x1="47667" y1="83500" x2="39167" y2="77500"/>
                        <a14:foregroundMark x1="39167" y1="77500" x2="38333" y2="75333"/>
                        <a14:foregroundMark x1="38167" y1="72500" x2="45000" y2="83500"/>
                        <a14:foregroundMark x1="45000" y1="79667" x2="43833" y2="83500"/>
                        <a14:foregroundMark x1="32500" y1="82500" x2="32667" y2="75833"/>
                        <a14:foregroundMark x1="33667" y1="73667" x2="27000" y2="76833"/>
                        <a14:foregroundMark x1="29167" y1="77667" x2="32167" y2="84000"/>
                        <a14:foregroundMark x1="32500" y1="82833" x2="30167" y2="84333"/>
                        <a14:foregroundMark x1="39333" y1="74500" x2="46167" y2="86000"/>
                        <a14:foregroundMark x1="47167" y1="85333" x2="43500" y2="77500"/>
                        <a14:foregroundMark x1="43500" y1="77500" x2="43500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49" y="1988725"/>
            <a:ext cx="2536260" cy="25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A9CC7-8746-44E2-B349-18C93C5808B4}"/>
              </a:ext>
            </a:extLst>
          </p:cNvPr>
          <p:cNvSpPr/>
          <p:nvPr/>
        </p:nvSpPr>
        <p:spPr>
          <a:xfrm>
            <a:off x="79717" y="463285"/>
            <a:ext cx="1205009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تفکیک زباله یعنی جداسازی پسماند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ها به دسته های مختلف </a:t>
            </a:r>
            <a:r>
              <a:rPr lang="fa-IR" sz="36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تر ، خشک و خطرناک</a:t>
            </a:r>
          </a:p>
          <a:p>
            <a:pPr algn="ctr"/>
            <a:endParaRPr lang="fa-IR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  <a:p>
            <a:pPr algn="ctr"/>
            <a:r>
              <a:rPr lang="fa-IR" sz="36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 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برای کاهش آلودگی، صرفه جویی در منابع و کمک به بازیافت.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DF3D3-1DC6-41A0-80E7-844D50A2B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4" y="3192646"/>
            <a:ext cx="4231444" cy="2947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4032A-E14F-4A9D-BCC5-82D42A16D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500">
                        <a14:foregroundMark x1="6429" y1="38571" x2="9643" y2="36786"/>
                        <a14:foregroundMark x1="1071" y1="41071" x2="0" y2="49643"/>
                        <a14:foregroundMark x1="87143" y1="22857" x2="92500" y2="33929"/>
                        <a14:foregroundMark x1="92857" y1="38571" x2="92857" y2="45000"/>
                        <a14:foregroundMark x1="96786" y1="36786" x2="96786" y2="39286"/>
                        <a14:foregroundMark x1="96786" y1="59643" x2="97500" y2="66429"/>
                        <a14:foregroundMark x1="86786" y1="67857" x2="83929" y2="64286"/>
                        <a14:foregroundMark x1="86429" y1="67857" x2="74286" y2="6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52" y="2861998"/>
            <a:ext cx="3278554" cy="32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6699"/>
            </a:gs>
            <a:gs pos="59000">
              <a:srgbClr val="E185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9DAA6-F00E-475E-ABF7-10B368DE234D}"/>
              </a:ext>
            </a:extLst>
          </p:cNvPr>
          <p:cNvSpPr/>
          <p:nvPr/>
        </p:nvSpPr>
        <p:spPr>
          <a:xfrm>
            <a:off x="8077726" y="857182"/>
            <a:ext cx="3773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تفکیک زباله چیست؟</a:t>
            </a:r>
            <a:endParaRPr lang="en-US" sz="4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Zar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0DABF-FCA2-49E8-9A88-48A561B311A5}"/>
              </a:ext>
            </a:extLst>
          </p:cNvPr>
          <p:cNvSpPr/>
          <p:nvPr/>
        </p:nvSpPr>
        <p:spPr>
          <a:xfrm>
            <a:off x="2180279" y="2362424"/>
            <a:ext cx="967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فرایندی است که طی آن زباله ها بر اساس نوع و قاب</a:t>
            </a:r>
            <a:r>
              <a:rPr lang="fa-IR" sz="40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لیت بازیافت</a:t>
            </a:r>
          </a:p>
          <a:p>
            <a:pPr algn="r"/>
            <a:r>
              <a:rPr lang="fa-IR" sz="4000" b="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از هم جدا می شود.</a:t>
            </a:r>
            <a:endParaRPr lang="en-US" sz="4000" b="0" cap="none" spc="0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Zar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F6B81-BBFC-468E-8E29-4B85E6EC4F62}"/>
              </a:ext>
            </a:extLst>
          </p:cNvPr>
          <p:cNvSpPr/>
          <p:nvPr/>
        </p:nvSpPr>
        <p:spPr>
          <a:xfrm>
            <a:off x="1502209" y="4421664"/>
            <a:ext cx="10349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هدف ما این است که کاهش حجم زباله دفنی، استفاده دوباره از مواد</a:t>
            </a:r>
          </a:p>
          <a:p>
            <a:pPr algn="r"/>
            <a:r>
              <a:rPr lang="fa-IR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Zar" panose="00000400000000000000" pitchFamily="2" charset="-78"/>
              </a:rPr>
              <a:t> و جلوگیری ازآلودگی محیط زیست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2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779AB0-48A1-490E-8499-BC0EEE7D2147}"/>
              </a:ext>
            </a:extLst>
          </p:cNvPr>
          <p:cNvSpPr/>
          <p:nvPr/>
        </p:nvSpPr>
        <p:spPr>
          <a:xfrm>
            <a:off x="7451145" y="688369"/>
            <a:ext cx="4070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Homa" panose="00000400000000000000" pitchFamily="2" charset="-78"/>
              </a:rPr>
              <a:t>اهمیت تفکیک زباله</a:t>
            </a:r>
            <a:endParaRPr lang="en-US" sz="4400" b="0" cap="none" spc="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Hom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DED9F-995B-4E20-B242-85E9E6EED898}"/>
              </a:ext>
            </a:extLst>
          </p:cNvPr>
          <p:cNvSpPr/>
          <p:nvPr/>
        </p:nvSpPr>
        <p:spPr>
          <a:xfrm>
            <a:off x="407963" y="2116129"/>
            <a:ext cx="1163913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6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Homa" panose="00000400000000000000" pitchFamily="2" charset="-78"/>
              </a:rPr>
              <a:t>حفاظت از منابع طبیعی:</a:t>
            </a:r>
          </a:p>
          <a:p>
            <a:pPr algn="r"/>
            <a:endParaRPr lang="fa-IR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Homa" panose="00000400000000000000" pitchFamily="2" charset="-78"/>
            </a:endParaRPr>
          </a:p>
          <a:p>
            <a:pPr algn="r"/>
            <a:r>
              <a:rPr lang="fa-IR" sz="36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Homa" panose="00000400000000000000" pitchFamily="2" charset="-78"/>
              </a:rPr>
              <a:t> بسیاری از زباله ها خشک مثل کاغذ و فلز دوباره وارد چرخه تولید می شوند.</a:t>
            </a:r>
            <a:endParaRPr lang="en-US" sz="36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Hom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61888-0E3B-44F9-BE4A-23E5EB06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4" y="4054592"/>
            <a:ext cx="3735871" cy="24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A68EF2-8462-4D6A-8C5D-86769E4895E1}"/>
              </a:ext>
            </a:extLst>
          </p:cNvPr>
          <p:cNvSpPr/>
          <p:nvPr/>
        </p:nvSpPr>
        <p:spPr>
          <a:xfrm>
            <a:off x="7492326" y="463285"/>
            <a:ext cx="44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فواید تفکیک زباله</a:t>
            </a:r>
            <a:endParaRPr lang="en-US" sz="54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1FC3F-75F5-4656-8D7E-4A2D7367E083}"/>
              </a:ext>
            </a:extLst>
          </p:cNvPr>
          <p:cNvSpPr/>
          <p:nvPr/>
        </p:nvSpPr>
        <p:spPr>
          <a:xfrm>
            <a:off x="4246245" y="1574824"/>
            <a:ext cx="771236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کاهش آلودگی محیط زیست                               </a:t>
            </a:r>
            <a:endParaRPr lang="fa-IR" sz="40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  <a:p>
            <a:pPr algn="ctr"/>
            <a:r>
              <a:rPr lang="fa-IR" sz="40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صرفه جویی در منابع طبیعی</a:t>
            </a:r>
          </a:p>
          <a:p>
            <a:r>
              <a:rPr lang="fa-IR" sz="4000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کاهش هزینه اقتصادی             </a:t>
            </a:r>
            <a:endParaRPr lang="fa-IR" sz="4000" dirty="0">
              <a:ln w="0"/>
              <a:solidFill>
                <a:srgbClr val="CC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  <a:p>
            <a:r>
              <a:rPr lang="fa-IR" sz="4000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ایجاد فرصت های شغلی</a:t>
            </a:r>
            <a:endParaRPr lang="fa-IR" sz="400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073AF-E31A-4EC1-BE46-679CD8F52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4000" r="99556">
                        <a14:foregroundMark x1="10222" y1="62667" x2="7556" y2="64000"/>
                        <a14:foregroundMark x1="11111" y1="60889" x2="4444" y2="59556"/>
                        <a14:foregroundMark x1="56889" y1="55556" x2="99556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17" y="4342153"/>
            <a:ext cx="2515847" cy="2515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50727C-6B6F-45CA-A1CD-04017E298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06" y="4317578"/>
            <a:ext cx="3415152" cy="2272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E559F-92DD-4589-A8CD-2223A1D66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6" b="92029" l="2198" r="97253">
                        <a14:foregroundMark x1="36813" y1="86232" x2="32418" y2="92029"/>
                        <a14:foregroundMark x1="19780" y1="84783" x2="19780" y2="84783"/>
                        <a14:foregroundMark x1="61994" y1="47578" x2="62637" y2="49275"/>
                        <a14:foregroundMark x1="86264" y1="16304" x2="88462" y2="23551"/>
                        <a14:foregroundMark x1="73077" y1="3986" x2="73077" y2="8696"/>
                        <a14:foregroundMark x1="90659" y1="17754" x2="97253" y2="27536"/>
                        <a14:foregroundMark x1="22527" y1="39493" x2="8242" y2="39855"/>
                        <a14:foregroundMark x1="2198" y1="39130" x2="2198" y2="45652"/>
                        <a14:backgroundMark x1="58791" y1="45290" x2="59341" y2="47826"/>
                        <a14:backgroundMark x1="64286" y1="44203" x2="61538" y2="44203"/>
                        <a14:backgroundMark x1="62637" y1="47101" x2="61538" y2="44203"/>
                        <a14:backgroundMark x1="61538" y1="44203" x2="61538" y2="47464"/>
                        <a14:backgroundMark x1="2198" y1="46014" x2="2198" y2="4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0" y="2202700"/>
            <a:ext cx="2015638" cy="3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9FFCC"/>
            </a:gs>
            <a:gs pos="28000">
              <a:srgbClr val="FF99CC"/>
            </a:gs>
            <a:gs pos="68000">
              <a:srgbClr val="FFFF66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B76FC-F03A-4168-908C-D48B6B1152C5}"/>
              </a:ext>
            </a:extLst>
          </p:cNvPr>
          <p:cNvSpPr/>
          <p:nvPr/>
        </p:nvSpPr>
        <p:spPr>
          <a:xfrm>
            <a:off x="7285925" y="618030"/>
            <a:ext cx="4597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روش های تفکیک زباله</a:t>
            </a:r>
            <a:endParaRPr lang="en-US" sz="4400" b="0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Morvarid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BD0CD-8AF7-4732-89C2-FEE55DA0CBFD}"/>
              </a:ext>
            </a:extLst>
          </p:cNvPr>
          <p:cNvSpPr/>
          <p:nvPr/>
        </p:nvSpPr>
        <p:spPr>
          <a:xfrm>
            <a:off x="1155669" y="1799717"/>
            <a:ext cx="10612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در</a:t>
            </a:r>
            <a:r>
              <a:rPr lang="fa-IR" sz="40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 خانه ها: جداسازی زباله خشک و تر در سطل های جداگانه</a:t>
            </a:r>
            <a:endParaRPr lang="en-US" sz="40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Morvarid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1A9A8-B3FC-4376-90EE-4732B661D4C8}"/>
              </a:ext>
            </a:extLst>
          </p:cNvPr>
          <p:cNvSpPr/>
          <p:nvPr/>
        </p:nvSpPr>
        <p:spPr>
          <a:xfrm>
            <a:off x="232580" y="3026959"/>
            <a:ext cx="124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dirty="0">
                <a:ln w="0"/>
                <a:solidFill>
                  <a:srgbClr val="FF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مراکز بازیافت: جدا سازی با دستگاه های نیمه خودکار یا تمام</a:t>
            </a:r>
          </a:p>
          <a:p>
            <a:pPr algn="r"/>
            <a:r>
              <a:rPr lang="fa-IR" sz="4000" dirty="0">
                <a:ln w="0"/>
                <a:solidFill>
                  <a:srgbClr val="FF47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         خودکار</a:t>
            </a:r>
            <a:endParaRPr lang="en-US" sz="4000" b="0" cap="none" spc="0" dirty="0">
              <a:ln w="0"/>
              <a:solidFill>
                <a:srgbClr val="FF47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Morvarid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24936-A65D-4166-B37D-A2CB16B3767C}"/>
              </a:ext>
            </a:extLst>
          </p:cNvPr>
          <p:cNvSpPr/>
          <p:nvPr/>
        </p:nvSpPr>
        <p:spPr>
          <a:xfrm>
            <a:off x="3326296" y="4350398"/>
            <a:ext cx="9117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0" cap="none" spc="0" dirty="0">
                <a:ln w="0"/>
                <a:solidFill>
                  <a:srgbClr val="A759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Morvarid" panose="00000400000000000000" pitchFamily="2" charset="-78"/>
              </a:rPr>
              <a:t>روش دستی : توسط افراد یا کارگران در مراکز</a:t>
            </a:r>
            <a:endParaRPr lang="en-US" sz="4000" b="0" cap="none" spc="0" dirty="0">
              <a:ln w="0"/>
              <a:solidFill>
                <a:srgbClr val="A759B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Morvarid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80A44-E868-40C0-8C8D-8E8F69F64D26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06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24076-A2A2-4A73-A13A-FD93FABD7D06}"/>
              </a:ext>
            </a:extLst>
          </p:cNvPr>
          <p:cNvSpPr/>
          <p:nvPr/>
        </p:nvSpPr>
        <p:spPr>
          <a:xfrm>
            <a:off x="836387" y="1859340"/>
            <a:ext cx="1051922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پس ما نتیجه می گیریم تفکیک زباله در محیط زیست</a:t>
            </a:r>
          </a:p>
          <a:p>
            <a:pPr algn="ctr"/>
            <a:r>
              <a:rPr lang="fa-IR" sz="480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Elham" panose="00000400000000000000" pitchFamily="2" charset="-78"/>
              </a:rPr>
              <a:t> خیلی اهمیت دارد</a:t>
            </a:r>
            <a:endParaRPr lang="en-US" sz="4800" b="0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83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184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</dc:creator>
  <cp:lastModifiedBy>Mehr</cp:lastModifiedBy>
  <cp:revision>26</cp:revision>
  <dcterms:created xsi:type="dcterms:W3CDTF">2025-12-27T12:11:00Z</dcterms:created>
  <dcterms:modified xsi:type="dcterms:W3CDTF">2025-12-31T12:28:25Z</dcterms:modified>
</cp:coreProperties>
</file>